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360" r:id="rId5"/>
    <p:sldId id="356" r:id="rId6"/>
    <p:sldId id="354" r:id="rId7"/>
    <p:sldId id="363" r:id="rId8"/>
    <p:sldId id="364" r:id="rId9"/>
    <p:sldId id="368" r:id="rId10"/>
    <p:sldId id="362" r:id="rId11"/>
    <p:sldId id="361" r:id="rId12"/>
    <p:sldId id="359" r:id="rId13"/>
    <p:sldId id="367" r:id="rId14"/>
    <p:sldId id="374" r:id="rId15"/>
    <p:sldId id="373" r:id="rId16"/>
    <p:sldId id="375" r:id="rId17"/>
    <p:sldId id="369" r:id="rId18"/>
    <p:sldId id="370" r:id="rId19"/>
    <p:sldId id="371" r:id="rId20"/>
    <p:sldId id="376" r:id="rId21"/>
    <p:sldId id="32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836" autoAdjust="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25 24575,'1'0'0,"0"0"0,-1 1 0,1-1 0,0 1 0,0-1 0,0 1 0,0 0 0,-1-1 0,1 1 0,0 0 0,0 0 0,-1 0 0,1 0 0,0 0 0,-1 0 0,1 1 0,0-1 0,-1 0 0,1 0 0,-1 1 0,1-1 0,-1 1 0,0-1 0,1 0 0,-1 1 0,0-1 0,0 1 0,1 0 0,-1-1 0,0 1 0,0-1 0,0 1 0,0 1 0,-3 52 0,3-55 0,0 0 0,0 1 0,0-1 0,0 0 0,1 1 0,-1-1 0,0 0 0,0 1 0,0-1 0,0 0 0,0 0 0,0 1 0,0-1 0,0 0 0,0 1 0,0-1 0,0 0 0,0 0 0,1 1 0,-1-1 0,0 0 0,0 0 0,0 0 0,0 1 0,0-1 0,1 0 0,-1 0 0,0 0 0,0 0 0,0 0 0,0 0 0,1 1 0,-1-1 0,0 0 0,0 0 0,0 0 0,0 0 0,1 0 0,-1 0 0,0 0 0,0 0 0,0 0 0,0 0 0,1-1 0,-1 1 0,0 0 0,-9-6 0,9 6 0,-30-11 0,30 11 0,0 0 0,-1 0 0,1 0 0,0 0 0,-1-1 0,1 1 0,0 0 0,-1 0 0,1-1 0,0 1 0,-1 0 0,1-1 0,0 1 0,-1 0 0,1-1 0,0 1 0,0-1 0,0 1 0,-1-1 0,1 1 0,0-1 0,0 1 0,0-1 0,-1 1 0,1-1 0,0 0 0,0 1 0,0-1 0,0 1 0,0-1 0,0 0 0,0 1 0,0-1 0,0 1 0,0-1 0,0 0 0,0 1 0,0-1 0,0 1 0,0-1 0,0 0 0,0 1 0,1-1 0,-1 1 0,0-1 0,0 1 0,0-1 0,1 1 0,-1-1 0,0 1 0,0-1 0,1 1 0,-1 0 0,0-1 0,0 1 0,1-1 0,-1 1 0,0 0 0,1 0 0,-1-1 0,0 1 0,1 0 0,-1 0 0,0 0 0,1-1 0,-1 1 0,1 0 0,11-26 0,14-25 0,-14 48 0,-1 33 0,-11-28 0,1 0 0,-1 0 0,0 0 0,0 0 0,0 0 0,0 0 0,0 1 0,0-1 0,0 0 0,0 0 0,-1 0 0,1 0 0,0 0 0,-1-1 0,1 1 0,-1 0 0,1 0 0,-1 0 0,1 0 0,-1-1 0,0 1 0,0-1 0,1 1 0,-1-1 0,0 1 0,-1 0 0,-1 2 0,0 0 0,1-1 0,-2 0 0,1-1 0,0 1 0,0-1 0,0 0 0,-1 0 0,-4 1 0,4-1 0,0-1 0,0-1 0,0 1 0,0-1 0,1 0 0,-1-1 0,0 0 0,-6-2 0,9 3 0,0-1 0,0 1 0,0-1 0,0 0 0,0 1 0,-1-1 0,1 0 0,0 0 0,0-1 0,0 1 0,0 0 0,0-1 0,1 1 0,-1-1 0,0 1 0,0-1 0,0 1 0,1-1 0,-1 0 0,0 0 0,1 0 0,-1 0 0,1 0 0,-1-2 0,1 2 0,1 0 0,-1 0 0,0 0 0,0 0 0,1 0 0,-1 0 0,1 0 0,-1 0 0,1 0 0,0 0 0,-1 1 0,1-1 0,0 0 0,0 1 0,0-1 0,0 1 0,-1 0 0,1-1 0,0 1 0,0 0 0,0 0 0,1 0 0,-1 0 0,0 0 0,0 1 0,0-1 0,0 1 0,0-1 0,1 1 0,-1-1 0,0 1 0,0 0 0,0 0 0,3 1 0,43-3 0,-43 4-170,1 0-1,-1 0 0,0 0 1,1 1-1,-1 0 0,0 0 1,5 6-1,5 9-6655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24575,'0'3'0,"1"1"0,0-1 0,-1 0 0,1 0 0,1 0 0,-1 0 0,0 0 0,5 5 0,-5-7 0,0 1 0,0-1 0,1 1 0,-1-1 0,0 1 0,-1 0 0,1-1 0,0 1 0,0 0 0,-1 0 0,1-1 0,-1 1 0,0 0 0,0 0 0,1 0 0,-1-1 0,-1 1 0,1 0 0,0 0 0,0 0 0,-1-1 0,1 1 0,-1 0 0,0 0 0,1-1 0,-1 1 0,0 0 0,0-1 0,0 1 0,-1-1 0,-1 3 0,0-2 0,1-1 0,-1 1 0,0 0 0,0-1 0,0 1 0,0-1 0,0 0 0,-1 0 0,1 0 0,0 0 0,0-1 0,-1 1 0,-4-1 0,6 1 0,1-1 0,0 0 0,-1 0 0,1 0 0,-1 0 0,1 0 0,0 0 0,-1 0 0,1 0 0,0-1 0,-1 1 0,1 0 0,0-1 0,-1 1 0,1-1 0,0 1 0,0-1 0,-1 0 0,1 1 0,0-1 0,0 0 0,0 0 0,0 1 0,0-1 0,0 0 0,1 0 0,-1 0 0,0 0 0,0 0 0,1 0 0,-1 0 0,1-1 0,-1 1 0,0-2 0,1 2 0,1 0 0,-1-1 0,0 1 0,1 0 0,0 0 0,-1 0 0,1-1 0,0 1 0,-1 0 0,1 0 0,0 0 0,0 0 0,0 0 0,0 0 0,0 0 0,0 0 0,0 0 0,1 1 0,-1-1 0,0 0 0,0 1 0,1-1 0,-1 1 0,1-1 0,-1 1 0,0-1 0,1 1 0,-1 0 0,1-1 0,-1 1 0,1 0 0,2 0 0,2-1 0,0 1 0,1-1 0,-1 1 0,0 0 0,0 0 0,12 2 0,-16-1 0,0-1 0,0 1 0,0 0 0,0 0 0,-1 0 0,1 0 0,0 0 0,0 0 0,-1 1 0,1-1 0,-1 0 0,1 1 0,-1-1 0,0 1 0,1-1 0,-1 1 0,0 0 0,0-1 0,0 1 0,-1 0 0,1 0 0,0-1 0,-1 1 0,1 0 0,-1 0 0,0 3 0,0-4 0,0 0 0,0 0 0,0 0 0,0 0 0,0 1 0,-1-1 0,1 0 0,0 0 0,-1 0 0,1 0 0,-1 0 0,0 0 0,1 0 0,-1 0 0,0 0 0,0 0 0,1 0 0,-1 0 0,0-1 0,0 1 0,0 0 0,0 0 0,0-1 0,0 1 0,-1-1 0,1 1 0,0-1 0,0 1 0,0-1 0,-1 0 0,1 1 0,0-1 0,-1 0 0,1 0 0,0 0 0,-1 0 0,1 0 0,0 0 0,-1 0 0,1 0 0,0 0 0,-2-1 0,2 1 2,0 0-1,-1 0 1,1 0-1,0-1 1,-1 1-1,1 0 1,0-1-1,0 1 1,0-1-1,0 1 1,-1-1-1,1 0 1,0 1-1,0-1 1,0 0-1,0 0 1,1 0-1,-1 0 1,0 1-1,0-1 1,0 0-1,1 0 1,-1 0-1,1 0 1,-1 0-1,1 0 1,-1-1-1,1 1 1,0 0-1,-1 0 1,1 0-1,0 0 1,0 0-1,0 0 1,0-3-1,-4-15-1420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37 24575,'7'0'0,"-20"-2"0,-50-9 0,63 11 0,-1 0 0,0 0 0,1 1 0,-1-1 0,0 0 0,1 0 0,-1 0 0,0 0 0,0 0 0,1-1 0,-1 1 0,0 0 0,1 0 0,-1 0 0,0 0 0,1 0 0,-1-1 0,1 1 0,-1 0 0,0-1 0,1 1 0,-1 0 0,1-1 0,-1 1 0,1 0 0,-1-1 0,1 1 0,-1-1 0,1 1 0,0 0 0,-1-1 0,1 1 0,0-1 0,0 1 0,-1-1 0,1 1 0,0-1 0,0 1 0,0-1 0,0 0 0,0 1 0,0-1 0,0 1 0,0-1 0,0 1 0,0-1 0,0 1 0,0-1 0,0 1 0,0-1 0,1 1 0,-1-1 0,0 1 0,1-1 0,-1 1 0,0-1 0,1 1 0,-1-1 0,1 1 0,-1 0 0,1-1 0,1 1 0,-1-1 0,0 1 0,1 0 0,-1 0 0,0 0 0,1 0 0,-1 0 0,1 0 0,-1 0 0,0 0 0,1 1 0,-1-1 0,0 0 0,1 1 0,-1-1 0,0 1 0,0-1 0,1 1 0,-1-1 0,0 1 0,0 0 0,0-1 0,0 1 0,0 0 0,0 0 0,0-1 0,0 1 0,-1 0 0,1 0 0,0 0 0,-1 0 0,1 0 0,0 0 0,-1 0 0,0 0 0,1 0 0,-1 0 0,0 0 0,0 0 0,1 0 0,-1 0 0,0 1 0,-1 0 0,12 52 0,-11-52 0,0 0 0,-1-1 0,1 1 0,-1 0 0,1 0 0,-1 0 0,0 0 0,0-1 0,0 1 0,0 0 0,0-1 0,0 1 0,-1-1 0,1 1 0,-1-1 0,1 1 0,-1-1 0,0 0 0,1 1 0,-1-1 0,0 0 0,0 0 0,0 0 0,-4 1 0,5-2 0,-1 0 0,1-1 0,-1 1 0,1 0 0,0 0 0,-1-1 0,1 1 0,0 0 0,-1-1 0,1 1 0,0-1 0,0 1 0,0-1 0,0 0 0,-1 1 0,1-1 0,0 0 0,1 0 0,-1 0 0,0 0 0,0 1 0,0-1 0,1 0 0,-1 0 0,0 0 0,0-2 0,0 2 0,1-1 0,-1 1 0,0 0 0,1 0 0,0-1 0,-1 1 0,1 0 0,0-1 0,0 1 0,0-1 0,0 1 0,0 0 0,0-1 0,1 1 0,-1 0 0,0-1 0,1 1 0,0 0 0,-1 0 0,1-1 0,0 1 0,0 0 0,0 0 0,1-2 0,1 2 0,-1 0 0,1-1 0,0 1 0,0 0 0,0 0 0,0 0 0,0 0 0,0 1 0,0-1 0,0 1 0,0-1 0,0 1 0,1 0 0,-1 0 0,0 0 0,0 0 0,0 0 0,0 1 0,1-1 0,-1 1 0,4 1 0,-5-2 4,0 0 0,1 1 0,-1 0 0,0-1 0,0 1-1,0 0 1,0 0 0,0-1 0,0 1 0,0 1 0,0-1 0,-1 0-1,1 0 1,0 0 0,-1 1 0,1-1 0,-1 1 0,0-1 0,0 1 0,1-1-1,-1 1 1,-1-1 0,1 1 0,0 0 0,0 0 0,-1-1 0,1 1-1,-1 0 1,0 0 0,0 1 0,1-2-33,-1 0 1,0 0-1,0-1 1,0 1-1,0 0 1,0 0-1,0 0 1,0-1-1,0 1 0,0 0 1,-1 0-1,1-1 1,0 1-1,0 0 1,-1 0-1,1-1 1,-1 1-1,1 0 0,-1-1 1,1 1-1,-1 0 1,0-1-1,1 1 1,-1-1-1,0 1 0,0-1 1,0 1-1,1-1 1,-1 1-1,0-1 1,0 0-1,0 1 1,0-1-1,0 0 0,0 1 1,0-1-1,0 0 1,0 0-1,0 0 1,0 0-1,0 0 1,0 0-1,0 0 0,0 0 1,0 0-1,0 0 1,0 0-1,0-1 1,0 1-1,0 0 1,-1-1-1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 24575,'0'12'0,"0"18"0,12 3 0,4-17 0,-13-11 0,-19-6 0,-7 9 0,13 4 0,8-13 0,-8-6 0,-14-3 0,-3 14 0,14 7 0,23 0 0,9-14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1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24575,'21'87'0,"11"-52"0,-30-34 0,0-1 0,-1 1 0,1-1 0,0 0 0,-1 1 0,1-1 0,0 0 0,-1 0 0,1 0 0,0 0 0,0 0 0,0 0 0,-1 0 0,1 0 0,0 0 0,0 0 0,-1-1 0,1 1 0,0 0 0,-1-1 0,1 1 0,0-1 0,-1 1 0,1-1 0,-1 0 0,1 1 0,-1-1 0,0 0 0,0 0 0,1 1 0,1-3 0,-1 1 0,0 0 0,0 0 0,0-1 0,0 1 0,-1-1 0,1 1 0,-1-1 0,0 1 0,0-1 0,0 1 0,-1-1 0,1 0 0,-1 1 0,0-1 0,0 0 0,0 1 0,-1-1 0,0 0 0,0 1 0,0-1 0,0 1 0,0-1 0,-1 1 0,1-1 0,-1 1 0,0 0 0,0-1 0,-1 1 0,1 0 0,-1 0 0,0 0 0,1 0 0,-1 0 0,-1 1 0,1-1 0,0 0 0,-1 1 0,1 0 0,-1-1 0,1 1 0,-1 0 0,0 0 0,0 1 0,0-1 0,0 0 0,0 1 0,0-1 0,0 1 0,0 0 0,0 0 0,0 0 0,0 0 0,0 1 0,0-1 0,0 1 0,-5 0 0,10 0 3,-1 0 0,1-1 0,-1 1 1,1 0-1,-1-1 0,1 1 0,0 0 0,-1-1 0,1 1 0,0 0 0,0-1 0,0 1 0,-1-1 0,1 1 0,0-1 0,0 0 0,0 1 1,0-1-1,0 0 0,1 1 0,-1-1 0,0 0 0,0 0 0,0 1 0,0-1 0,0 0 0,1 0 0,-1 0 0,0 0 0,0 0 0,0 0 0,0 0 1,1 0-1,-1-1 0,0 1 0,0 0 0,0 0 0,2-1 0,30-1-204,-31-9-1083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0:06:2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24575,'1'5'0,"0"1"0,0-1 0,1 1 0,0-1 0,0 0 0,0 0 0,1 0 0,1 0 0,-1 0 0,6 6 0,-8-10 0,0 0 0,0 0 0,0 0 0,0 0 0,0 0 0,0 0 0,0 0 0,1 0 0,-1 0 0,0 0 0,1 0 0,-1 0 0,1-1 0,0 1 0,-1 0 0,1-1 0,0 1 0,-1-1 0,1 1 0,0-1 0,0 0 0,0 1 0,0-1 0,-1 0 0,1 0 0,0 0 0,0 0 0,0 0 0,0 0 0,0 0 0,0-1 0,-1 1 0,1 0 0,0-1 0,0 1 0,0-1 0,-1 1 0,1-1 0,0 0 0,-1 1 0,1-1 0,-1 0 0,1 0 0,-1 0 0,2-1 0,-2 1 0,0 0 0,-1 1 0,1-1 0,0 0 0,-1 1 0,1-1 0,-1 0 0,0 1 0,1-1 0,-1 0 0,0 0 0,1 1 0,-1-1 0,0 0 0,0 0 0,0 0 0,0 1 0,0-1 0,0 0 0,0 0 0,-1 0 0,1 1 0,0-1 0,-1 0 0,1 0 0,0 1 0,-1-1 0,0 0 0,1 1 0,-1-1 0,1 0 0,-1 1 0,0-1 0,0 1 0,0-1 0,1 1 0,-1-1 0,0 1 0,0-1 0,0 1 0,0-1 0,0 1 0,0 0 0,0-1 0,0 1 0,0 0 0,-1 0 0,1 0 0,0-1 0,0 1 0,0 0 0,0 0 0,0 0 0,0 0 0,-1 0 0,1 1 0,0-1 0,0 0 0,-2 1 0,1-1 0,0 0 0,-1 0 0,1 0 0,0 1 0,0-1 0,0 1 0,0-1 0,-1 1 0,1 0 0,0-1 0,0 1 0,1 0 0,-1 0 0,0 0 0,0 0 0,1 0 0,-1 0 0,0 0 0,1 1 0,0-1 0,-1 0 0,1 1 0,0-1 0,0 0 0,0 1 0,0-1 0,1 1 0,-1-1 0,0 1 0,1-1 0,0 1 0,-1-1 0,1 1 0,0 0 0,0-1 0,0 1 0,1-1 0,-1 1 0,0-1 0,1 1 0,0-1 0,-1 1 0,1-1 0,1 3 0,-2-3 2,0 0 1,0 0-1,0 1 0,0-1 0,1 0 0,-1 0 0,0 0 1,1 0-1,-1 1 0,1-1 0,0 0 0,-1 0 1,1 0-1,0 0 0,0 0 0,0 0 0,0 0 0,0 0 1,0 0-1,0 0 0,1-1 0,-1 1 0,0 0 1,1 0-1,-1-1 0,1 1 0,-1-1 0,1 1 0,-1-1 1,1 1-1,0-1 0,-1 0 0,1 1 0,0-1 0,-1 0 1,1 0-1,0 0 0,0 0 0,-1 0 0,1 0 1,0 0-1,-1 0 0,1-1 0,0 1 0,-1 0 0,1-1 1,0 1-1,-1-1 0,1 1 0,-1-1 0,1 0 0,-1 1 1,0-1-1,3-1 0,-1 0-47,-1 0 0,0 1 0,0-1 0,0 0 0,0 0 0,0 0 0,-1 0 0,1 0 0,-1 0 0,0-1 0,0 1 0,0 0 0,0 0 0,-1-1 0,1 1 0,-1 0 0,0-1 0,0 1 0,0 0 0,0-1 0,-1 1 0,1 0 0,-1-1 0,0 1 0,0 0 0,0 0 0,0 0 0,0 0 0,-1-1 0,0 1 0,1 0 0,-3-1 0,-23-19-6781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4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Prinzip sehen die Daten von Newton-Euler und Simulation ähnlich aus, aber die Zählen stimmen nicht überein.</a:t>
            </a:r>
          </a:p>
          <a:p>
            <a:r>
              <a:rPr lang="de-DE" dirty="0"/>
              <a:t>Als Gründe dafür können die falsche Abschätzung von Massen, </a:t>
            </a:r>
            <a:r>
              <a:rPr lang="de-DE" dirty="0" err="1"/>
              <a:t>Trägheiten</a:t>
            </a:r>
            <a:r>
              <a:rPr lang="de-DE" dirty="0"/>
              <a:t> und p- und s-Vektoren als auch falsche Minuszeichnen in den Gleichungen (z.B. falsche Richtungen der z-Achse der Koordinatensystemen)</a:t>
            </a:r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72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04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Referent / Fakultät / Studiengang | </a:t>
            </a:r>
            <a:r>
              <a:rPr lang="de-DE" err="1"/>
              <a:t>WiSe</a:t>
            </a:r>
            <a:r>
              <a:rPr lang="de-DE"/>
              <a:t>/</a:t>
            </a:r>
            <a:r>
              <a:rPr lang="de-DE" err="1"/>
              <a:t>SoSe</a:t>
            </a:r>
            <a:r>
              <a:rPr lang="de-DE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Bei Fragen kontaktieren Sie bitte:</a:t>
            </a:r>
            <a:br>
              <a:rPr lang="de-DE"/>
            </a:br>
            <a:r>
              <a:rPr lang="de-DE"/>
              <a:t>Vorname Nachname (Menü &gt; Listenebne erhöhen)</a:t>
            </a:r>
            <a:br>
              <a:rPr lang="de-DE"/>
            </a:br>
            <a:r>
              <a:rPr lang="de-DE"/>
              <a:t>Fakultät XY | Fachrichtung </a:t>
            </a:r>
            <a:br>
              <a:rPr lang="de-DE"/>
            </a:br>
            <a:r>
              <a:rPr lang="de-DE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/>
              <a:t>Bitte nicht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Studentische Arbeiten 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br>
              <a:rPr lang="de-DE"/>
            </a:br>
            <a:br>
              <a:rPr lang="de-DE"/>
            </a:br>
            <a:br>
              <a:rPr lang="de-DE"/>
            </a:br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/>
            </a:br>
            <a:r>
              <a:rPr lang="de-DE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/>
              <a:t>Zitat auf erster Ebene // für Autor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Studentische Arbeiten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/>
              <a:t>Bitte nicht</a:t>
            </a:r>
            <a:br>
              <a:rPr lang="pt-BR"/>
            </a:br>
            <a:r>
              <a:rPr lang="pt-BR"/>
              <a:t>verschieben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 userDrawn="1"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 userDrawn="1"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/>
              <a:t>Headline einfügen</a:t>
            </a:r>
            <a:br>
              <a:rPr lang="pt-BR"/>
            </a:br>
            <a:r>
              <a:rPr lang="pt-BR"/>
              <a:t>über zwei Zeilen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Studentische Arbeiten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22.png"/><Relationship Id="rId10" Type="http://schemas.openxmlformats.org/officeDocument/2006/relationships/image" Target="../media/image190.png"/><Relationship Id="rId4" Type="http://schemas.openxmlformats.org/officeDocument/2006/relationships/image" Target="../media/image160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hyperlink" Target="https://www.traceparts.co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D0BA683-D673-4D47-BF4A-1C85741EC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6" y="0"/>
            <a:ext cx="12203346" cy="6372000"/>
          </a:xfrm>
          <a:prstGeom prst="rect">
            <a:avLst/>
          </a:prstGeom>
        </p:spPr>
      </p:pic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" y="4247837"/>
            <a:ext cx="12192000" cy="3391052"/>
          </a:xfrm>
        </p:spPr>
        <p:txBody>
          <a:bodyPr/>
          <a:lstStyle/>
          <a:p>
            <a:r>
              <a:rPr lang="de-DE" sz="3200" dirty="0"/>
              <a:t>Ausgewählte Kapitel Robotik</a:t>
            </a:r>
            <a:br>
              <a:rPr lang="de-DE" sz="3200" dirty="0"/>
            </a:br>
            <a:r>
              <a:rPr lang="de-DE" sz="2700" dirty="0"/>
              <a:t>  </a:t>
            </a:r>
            <a:br>
              <a:rPr lang="de-DE" sz="2800" dirty="0"/>
            </a:br>
            <a:r>
              <a:rPr lang="de-DE" sz="2800" dirty="0" err="1"/>
              <a:t>ZwischenPräsentation</a:t>
            </a:r>
            <a:r>
              <a:rPr lang="de-DE" sz="2800" dirty="0"/>
              <a:t> der </a:t>
            </a:r>
            <a:br>
              <a:rPr lang="de-DE" sz="2800" dirty="0"/>
            </a:br>
            <a:r>
              <a:rPr lang="de-DE" sz="2800" dirty="0"/>
              <a:t>Praktischen Arbeit</a:t>
            </a:r>
          </a:p>
        </p:txBody>
      </p:sp>
      <p:sp>
        <p:nvSpPr>
          <p:cNvPr id="20" name="Vertikaler Textplatzhalter 19">
            <a:extLst>
              <a:ext uri="{FF2B5EF4-FFF2-40B4-BE49-F238E27FC236}">
                <a16:creationId xmlns:a16="http://schemas.microsoft.com/office/drawing/2014/main" id="{399E87F5-7673-4BE6-B8D1-6DD1FBCB3ED9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057275" y="4884816"/>
            <a:ext cx="228599" cy="29577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BE0E6791-45B3-48E1-89B9-68989E14A2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77801" y="6984001"/>
            <a:ext cx="7375299" cy="216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CE4F580-65EF-46C2-8EB0-5A64FDC329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C0EDC55-6BF9-417F-BCDB-701010858D8B}"/>
              </a:ext>
            </a:extLst>
          </p:cNvPr>
          <p:cNvSpPr txBox="1">
            <a:spLocks/>
          </p:cNvSpPr>
          <p:nvPr/>
        </p:nvSpPr>
        <p:spPr>
          <a:xfrm>
            <a:off x="97155" y="6600670"/>
            <a:ext cx="10397484" cy="252000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1" dirty="0">
                <a:solidFill>
                  <a:srgbClr val="FFFFFF"/>
                </a:solidFill>
              </a:rPr>
              <a:t>WS 21/22  |  Gruppe 4  |  Schäfer, Lisa-Franziska / </a:t>
            </a:r>
            <a:r>
              <a:rPr lang="de-DE" b="1" dirty="0" err="1">
                <a:solidFill>
                  <a:srgbClr val="FFFFFF"/>
                </a:solidFill>
              </a:rPr>
              <a:t>Kondratev</a:t>
            </a:r>
            <a:r>
              <a:rPr lang="de-DE" b="1" dirty="0">
                <a:solidFill>
                  <a:srgbClr val="FFFFFF"/>
                </a:solidFill>
              </a:rPr>
              <a:t>, Semyon</a:t>
            </a:r>
          </a:p>
        </p:txBody>
      </p:sp>
    </p:spTree>
    <p:extLst>
      <p:ext uri="{BB962C8B-B14F-4D97-AF65-F5344CB8AC3E}">
        <p14:creationId xmlns:p14="http://schemas.microsoft.com/office/powerpoint/2010/main" val="415602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2" y="2053756"/>
            <a:ext cx="59581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Bewegung durch Ansteuerung der einzelnen Achsen mit „Polynominal </a:t>
            </a:r>
            <a:r>
              <a:rPr lang="de-DE" dirty="0" err="1"/>
              <a:t>Trajectory</a:t>
            </a:r>
            <a:r>
              <a:rPr lang="de-DE" dirty="0"/>
              <a:t>“-Block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Erzeugung von Trajektorien durch gegebene Weg- und Zeitpunkte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Hier: Vorgabe des Rotationswinkels über Zeit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„Simulink-PS-Converter“ zur Umwandlung des Signals in Rad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B483535-6A75-46CF-8D50-2D4EE0F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88" y="2468203"/>
            <a:ext cx="5052838" cy="22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F73CDB-B28D-4459-BB15-B73B95FE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9" y="1874067"/>
            <a:ext cx="11020505" cy="45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4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F8D9E1-309D-42F2-8875-40BB94B7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10FCF2-8A32-403F-815C-CBE63B19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Kondratev,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E12268-7B84-4253-8E5C-6082B043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07251F92-7FE2-4415-B1B6-A206565728C8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Abschätzung von Massen und </a:t>
            </a:r>
            <a:r>
              <a:rPr lang="de-DE" sz="3200" i="1" cap="none" dirty="0" err="1">
                <a:latin typeface="+mn-lt"/>
              </a:rPr>
              <a:t>Trägheiten</a:t>
            </a:r>
            <a:endParaRPr lang="de-DE" sz="3200" i="1" cap="none" dirty="0">
              <a:latin typeface="+mn-lt"/>
            </a:endParaRPr>
          </a:p>
          <a:p>
            <a:r>
              <a:rPr lang="de-DE" sz="2000" i="1" cap="none" dirty="0">
                <a:latin typeface="+mn-lt"/>
              </a:rPr>
              <a:t>Modellansicht und Darstellung der Schwerpunkte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23F17CE-CF23-403A-B073-C3016CF5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91" y="1969998"/>
            <a:ext cx="4879355" cy="4304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14:cNvPr>
              <p14:cNvContentPartPr/>
              <p14:nvPr/>
            </p14:nvContentPartPr>
            <p14:xfrm>
              <a:off x="8593977" y="4645841"/>
              <a:ext cx="47733" cy="45719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B4B6C450-9AA3-4623-8A64-1CF7D7A83C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5005" y="4636770"/>
                <a:ext cx="6531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14:cNvPr>
              <p14:cNvContentPartPr/>
              <p14:nvPr/>
            </p14:nvContentPartPr>
            <p14:xfrm>
              <a:off x="8930217" y="3511841"/>
              <a:ext cx="45719" cy="4571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62D67433-8860-418A-86AD-9119EBF37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1217" y="3502841"/>
                <a:ext cx="63359" cy="63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14:cNvPr>
              <p14:cNvContentPartPr/>
              <p14:nvPr/>
            </p14:nvContentPartPr>
            <p14:xfrm>
              <a:off x="9435297" y="3229241"/>
              <a:ext cx="45719" cy="4571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05C6B7D8-BA0A-47FD-8FBD-75EF2FCC6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26519" y="3220533"/>
                <a:ext cx="63641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14:cNvPr>
              <p14:cNvContentPartPr/>
              <p14:nvPr/>
            </p14:nvContentPartPr>
            <p14:xfrm>
              <a:off x="10517457" y="3893801"/>
              <a:ext cx="45719" cy="45719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519CE2A9-5FA2-4D93-A5A1-2D9861548E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8386" y="3885023"/>
                <a:ext cx="63499" cy="63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14:cNvPr>
              <p14:cNvContentPartPr/>
              <p14:nvPr/>
            </p14:nvContentPartPr>
            <p14:xfrm>
              <a:off x="10846857" y="3855281"/>
              <a:ext cx="45719" cy="45719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CFA8E1A-44D3-4424-BDFB-AB28E4226E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7786" y="3846210"/>
                <a:ext cx="63499" cy="6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14:cNvPr>
              <p14:cNvContentPartPr/>
              <p14:nvPr/>
            </p14:nvContentPartPr>
            <p14:xfrm>
              <a:off x="10986897" y="4049321"/>
              <a:ext cx="45719" cy="45719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46C64DA-C040-4E61-98B4-DD0C348F84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77679" y="4040543"/>
                <a:ext cx="63785" cy="63641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34B3E5E-6BFC-47BF-B75F-AA530F1AA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754" y="1934800"/>
            <a:ext cx="6771464" cy="124872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58AF96-47D0-44CA-8C68-117A3E1F1C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2586" y="3343847"/>
            <a:ext cx="3306108" cy="2695426"/>
          </a:xfrm>
          <a:prstGeom prst="rect">
            <a:avLst/>
          </a:prstGeom>
        </p:spPr>
      </p:pic>
      <p:sp>
        <p:nvSpPr>
          <p:cNvPr id="28" name="Овал 27">
            <a:extLst>
              <a:ext uri="{FF2B5EF4-FFF2-40B4-BE49-F238E27FC236}">
                <a16:creationId xmlns:a16="http://schemas.microsoft.com/office/drawing/2014/main" id="{D594877F-3066-49C9-A686-2FA5DD665284}"/>
              </a:ext>
            </a:extLst>
          </p:cNvPr>
          <p:cNvSpPr/>
          <p:nvPr/>
        </p:nvSpPr>
        <p:spPr>
          <a:xfrm>
            <a:off x="2194560" y="1969998"/>
            <a:ext cx="510540" cy="361722"/>
          </a:xfrm>
          <a:prstGeom prst="ellipse">
            <a:avLst/>
          </a:prstGeom>
          <a:noFill/>
          <a:ln>
            <a:solidFill>
              <a:srgbClr val="009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EAA2C70-FD62-4161-A526-BD2FDA0C7896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630333" y="2278747"/>
            <a:ext cx="1121838" cy="1233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683536-A796-4923-AAFA-5D948ECFF5A7}"/>
              </a:ext>
            </a:extLst>
          </p:cNvPr>
          <p:cNvSpPr txBox="1"/>
          <p:nvPr/>
        </p:nvSpPr>
        <p:spPr>
          <a:xfrm>
            <a:off x="305156" y="3759679"/>
            <a:ext cx="31274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Transform Sensor – für Rotationsmatrix und den p-Vektor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Inertia Sensor – für eine Masse, </a:t>
            </a:r>
            <a:br>
              <a:rPr lang="de-DE" sz="1400" dirty="0"/>
            </a:br>
            <a:r>
              <a:rPr lang="de-DE" sz="1400" dirty="0"/>
              <a:t>s-Vektor vom K1 nach Schwerpunkt des AT1, und zentrierte Trägheitsmatrix</a:t>
            </a:r>
          </a:p>
        </p:txBody>
      </p:sp>
    </p:spTree>
    <p:extLst>
      <p:ext uri="{BB962C8B-B14F-4D97-AF65-F5344CB8AC3E}">
        <p14:creationId xmlns:p14="http://schemas.microsoft.com/office/powerpoint/2010/main" val="60905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6D29C8-EBED-470F-996F-3D969500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A198937-A2D9-4426-9E2C-3AF6F04E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0C53D2-527F-4A3C-BEFA-4401AC8B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ADCD14-EC13-4EA4-B1B7-093A97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Ausgabe</a:t>
            </a:r>
            <a:r>
              <a:rPr lang="en-US" dirty="0"/>
              <a:t> von </a:t>
            </a:r>
            <a:r>
              <a:rPr lang="en-US" dirty="0" err="1"/>
              <a:t>Drehmomentverl</a:t>
            </a:r>
            <a:r>
              <a:rPr lang="de-DE" dirty="0" err="1"/>
              <a:t>äufen</a:t>
            </a:r>
            <a:r>
              <a:rPr lang="de-DE" dirty="0"/>
              <a:t> der antriebe (inverse </a:t>
            </a:r>
            <a:r>
              <a:rPr lang="de-DE" dirty="0" err="1"/>
              <a:t>dynamik</a:t>
            </a:r>
            <a:r>
              <a:rPr lang="de-DE" dirty="0"/>
              <a:t>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443F45-62E0-476F-B41F-DB636CB51CF1}"/>
              </a:ext>
            </a:extLst>
          </p:cNvPr>
          <p:cNvSpPr txBox="1"/>
          <p:nvPr/>
        </p:nvSpPr>
        <p:spPr>
          <a:xfrm>
            <a:off x="406401" y="1868711"/>
            <a:ext cx="53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Drehmomente für PTP zwischen 2 erste Punkte</a:t>
            </a:r>
            <a:endParaRPr lang="LID4096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6B2384-C792-451F-950D-F5AC2104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814" y="2238043"/>
            <a:ext cx="4583286" cy="40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3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97FAB1-D29A-4359-A799-8BAD99F2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9AFCF6-9902-4AA4-BE68-C7949AF6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D1BCAF-B7DC-4952-A1B2-566D2177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03501A-6198-4D49-A42A-2B7E34C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-verfahren.</a:t>
            </a:r>
            <a:br>
              <a:rPr lang="de-DE" sz="2900" dirty="0"/>
            </a:br>
            <a:r>
              <a:rPr lang="de-DE" sz="2900" dirty="0"/>
              <a:t>Ergebnisse </a:t>
            </a:r>
            <a:endParaRPr lang="LID4096" sz="2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F5DEE-B731-47F7-8F4C-234F4843D0E4}"/>
              </a:ext>
            </a:extLst>
          </p:cNvPr>
          <p:cNvSpPr txBox="1"/>
          <p:nvPr/>
        </p:nvSpPr>
        <p:spPr>
          <a:xfrm>
            <a:off x="7172715" y="1831316"/>
            <a:ext cx="271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Newton-Euler Verfahren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32AC-D8B4-4782-A9E5-82FE0674BA65}"/>
              </a:ext>
            </a:extLst>
          </p:cNvPr>
          <p:cNvSpPr txBox="1"/>
          <p:nvPr/>
        </p:nvSpPr>
        <p:spPr>
          <a:xfrm>
            <a:off x="1958340" y="18524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Simulationsdaten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6CA2F-445D-4886-BC54-ECCFEC8F5E8F}"/>
              </a:ext>
            </a:extLst>
          </p:cNvPr>
          <p:cNvSpPr txBox="1"/>
          <p:nvPr/>
        </p:nvSpPr>
        <p:spPr>
          <a:xfrm>
            <a:off x="353061" y="5746792"/>
            <a:ext cx="1137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Im Prinzip sehen die Daten von Newton-Euler und Simulation ähnlich aus, aber die Zählen stimmen nicht überein.</a:t>
            </a:r>
          </a:p>
          <a:p>
            <a:r>
              <a:rPr lang="de-DE" sz="1200" dirty="0"/>
              <a:t>Als Gründe dafür können die falsche Abschätzung von Massen, </a:t>
            </a:r>
            <a:r>
              <a:rPr lang="de-DE" sz="1200" dirty="0" err="1"/>
              <a:t>Trägheiten</a:t>
            </a:r>
            <a:r>
              <a:rPr lang="de-DE" sz="1200" dirty="0"/>
              <a:t> und p- und s-Vektoren als auch die falsche Minuszeichnen in den Gleichungen (z.B. falsche Richtungen der z-Achse der Koordinatensystemen)</a:t>
            </a:r>
            <a:endParaRPr lang="LID4096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1555A7-8C50-4E6C-A78A-4EEB9BE8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94" y="2276488"/>
            <a:ext cx="3767704" cy="33944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78C44C-DC10-47E2-8AE3-30EEBB70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50" y="2244703"/>
            <a:ext cx="3932301" cy="34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9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EAD30D-B7BA-4215-B2F2-7AD1B944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B52C9E-73F3-4290-ACAB-F4528A25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DF3787-D113-4AC1-8B1D-3BBE0809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F92D7F3-C7BA-4E7D-9F23-2DDA359E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der </a:t>
            </a:r>
            <a:r>
              <a:rPr lang="de-DE" sz="2900" dirty="0" err="1"/>
              <a:t>kinematik</a:t>
            </a:r>
            <a:endParaRPr lang="LID4096" sz="29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78A063-B10B-46F4-96B0-5574DAC6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4" y="2016660"/>
            <a:ext cx="4321913" cy="40558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BABACD-3BC1-4D0D-B243-6DCCBFD9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7" y="2016660"/>
            <a:ext cx="2251587" cy="1325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FD62EB-6E12-4BC8-BD80-B4990418E979}"/>
              </a:ext>
            </a:extLst>
          </p:cNvPr>
          <p:cNvSpPr txBox="1"/>
          <p:nvPr/>
        </p:nvSpPr>
        <p:spPr>
          <a:xfrm>
            <a:off x="339440" y="3394268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10</a:t>
            </a:r>
            <a:endParaRPr lang="LID4096" sz="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7D2675-B2E2-4A2F-9197-F2DFEDE3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455" y="3723809"/>
            <a:ext cx="2445951" cy="3207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B7EA0B-1D56-4707-BD51-421949A1B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455" y="4111688"/>
            <a:ext cx="3741351" cy="4216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A4B870C-26B7-4F23-BDDC-FACB07B01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021" y="4621190"/>
            <a:ext cx="3658217" cy="3187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9C4085A-7D80-4A89-B8EE-E8A962B53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589" y="5027771"/>
            <a:ext cx="3658217" cy="3086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370764-534E-4292-BC6D-367C87FFCFDF}"/>
              </a:ext>
            </a:extLst>
          </p:cNvPr>
          <p:cNvSpPr txBox="1"/>
          <p:nvPr/>
        </p:nvSpPr>
        <p:spPr>
          <a:xfrm>
            <a:off x="7122646" y="341795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Gleichungen</a:t>
            </a:r>
            <a:r>
              <a:rPr lang="en-US" sz="1400" dirty="0"/>
              <a:t>:</a:t>
            </a:r>
            <a:endParaRPr lang="LID4096" sz="14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EC3923F-B2CF-457A-B3FE-C76933ADE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544" y="2491665"/>
            <a:ext cx="2640927" cy="3077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8FCA1C-26CA-4DC9-8184-466AB3815C6F}"/>
              </a:ext>
            </a:extLst>
          </p:cNvPr>
          <p:cNvSpPr txBox="1"/>
          <p:nvPr/>
        </p:nvSpPr>
        <p:spPr>
          <a:xfrm>
            <a:off x="7122646" y="216031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Anfangsbedingungen</a:t>
            </a:r>
            <a:r>
              <a:rPr lang="en-US" sz="1400" dirty="0"/>
              <a:t>:</a:t>
            </a:r>
            <a:endParaRPr lang="LID4096" sz="1400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6C7D7F4-1737-4997-8018-9B820B3E16D5}"/>
              </a:ext>
            </a:extLst>
          </p:cNvPr>
          <p:cNvCxnSpPr>
            <a:stCxn id="22" idx="1"/>
          </p:cNvCxnSpPr>
          <p:nvPr/>
        </p:nvCxnSpPr>
        <p:spPr>
          <a:xfrm flipH="1">
            <a:off x="5410200" y="5182094"/>
            <a:ext cx="2179389" cy="5024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C68EBD8-941F-46BA-9DB3-06768447783C}"/>
              </a:ext>
            </a:extLst>
          </p:cNvPr>
          <p:cNvCxnSpPr>
            <a:stCxn id="20" idx="1"/>
          </p:cNvCxnSpPr>
          <p:nvPr/>
        </p:nvCxnSpPr>
        <p:spPr>
          <a:xfrm flipH="1">
            <a:off x="5212080" y="4780544"/>
            <a:ext cx="2335941" cy="59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B2E5BA4-5393-4EC9-BB42-AF2208C4D6AE}"/>
              </a:ext>
            </a:extLst>
          </p:cNvPr>
          <p:cNvCxnSpPr>
            <a:stCxn id="18" idx="1"/>
          </p:cNvCxnSpPr>
          <p:nvPr/>
        </p:nvCxnSpPr>
        <p:spPr>
          <a:xfrm flipH="1">
            <a:off x="5326380" y="4322503"/>
            <a:ext cx="2180075" cy="6535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B6DD626-6220-422B-B70C-222B6E8BCA9B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008368" y="3884199"/>
            <a:ext cx="2498087" cy="9395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6F5949-DCB6-4765-BFEA-538FF622F54B}"/>
              </a:ext>
            </a:extLst>
          </p:cNvPr>
          <p:cNvSpPr txBox="1"/>
          <p:nvPr/>
        </p:nvSpPr>
        <p:spPr>
          <a:xfrm>
            <a:off x="7122646" y="3046669"/>
            <a:ext cx="399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Berechnung</a:t>
            </a:r>
            <a:r>
              <a:rPr lang="en-US" sz="1400" dirty="0"/>
              <a:t> der </a:t>
            </a:r>
            <a:r>
              <a:rPr lang="en-US" sz="1400" dirty="0" err="1"/>
              <a:t>Geschwindigkeiten</a:t>
            </a:r>
            <a:r>
              <a:rPr lang="en-US" sz="1400" dirty="0"/>
              <a:t> </a:t>
            </a:r>
            <a:r>
              <a:rPr lang="en-US" sz="1400" dirty="0" err="1"/>
              <a:t>usw</a:t>
            </a:r>
            <a:r>
              <a:rPr lang="en-US" sz="1400" dirty="0"/>
              <a:t>. für K1.</a:t>
            </a:r>
            <a:endParaRPr lang="LID4096" sz="1400" dirty="0"/>
          </a:p>
        </p:txBody>
      </p:sp>
      <p:sp>
        <p:nvSpPr>
          <p:cNvPr id="36" name="Левая фигурная скобка 35">
            <a:extLst>
              <a:ext uri="{FF2B5EF4-FFF2-40B4-BE49-F238E27FC236}">
                <a16:creationId xmlns:a16="http://schemas.microsoft.com/office/drawing/2014/main" id="{683EF54C-543D-47DE-A7E4-4DE2BAB3E3EC}"/>
              </a:ext>
            </a:extLst>
          </p:cNvPr>
          <p:cNvSpPr/>
          <p:nvPr/>
        </p:nvSpPr>
        <p:spPr>
          <a:xfrm>
            <a:off x="6913260" y="2206004"/>
            <a:ext cx="209386" cy="117533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88E1AB9E-276D-4B18-8769-1169E776B7ED}"/>
              </a:ext>
            </a:extLst>
          </p:cNvPr>
          <p:cNvCxnSpPr>
            <a:stCxn id="36" idx="1"/>
          </p:cNvCxnSpPr>
          <p:nvPr/>
        </p:nvCxnSpPr>
        <p:spPr>
          <a:xfrm flipH="1">
            <a:off x="5791200" y="2793670"/>
            <a:ext cx="1122060" cy="8006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ABA5FC9A-68C4-4822-B8B1-D2B1D164A6AD}"/>
              </a:ext>
            </a:extLst>
          </p:cNvPr>
          <p:cNvSpPr/>
          <p:nvPr/>
        </p:nvSpPr>
        <p:spPr>
          <a:xfrm>
            <a:off x="5474235" y="3535658"/>
            <a:ext cx="199583" cy="84983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1903E-1741-4816-AA46-255D3A52BAED}"/>
              </a:ext>
            </a:extLst>
          </p:cNvPr>
          <p:cNvSpPr txBox="1"/>
          <p:nvPr/>
        </p:nvSpPr>
        <p:spPr>
          <a:xfrm>
            <a:off x="10336448" y="548266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155998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F1F7AEF-797B-4A9C-BBC7-09B32C72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6" y="3392118"/>
            <a:ext cx="6420732" cy="2740229"/>
          </a:xfrm>
          <a:prstGeom prst="rect">
            <a:avLst/>
          </a:prstGeom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FEC7CA8B-2022-4CF9-ACF5-8CEE8612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350ADB-877C-466E-9A13-731274E4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0058088-893F-4F2F-BEEF-8641EE98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</p:spPr>
        <p:txBody>
          <a:bodyPr/>
          <a:lstStyle/>
          <a:p>
            <a:r>
              <a:rPr lang="de-DE" sz="2900" dirty="0" err="1"/>
              <a:t>Vergleichrechnung</a:t>
            </a:r>
            <a:r>
              <a:rPr lang="de-DE" sz="2900" dirty="0"/>
              <a:t> mit newton-</a:t>
            </a:r>
            <a:r>
              <a:rPr lang="de-DE" sz="2900" dirty="0" err="1"/>
              <a:t>euler</a:t>
            </a:r>
            <a:r>
              <a:rPr lang="de-DE" sz="2900" dirty="0"/>
              <a:t>-</a:t>
            </a:r>
            <a:r>
              <a:rPr lang="de-DE" sz="2900" dirty="0" err="1"/>
              <a:t>verfahreN</a:t>
            </a:r>
            <a:r>
              <a:rPr lang="de-DE" sz="2900" dirty="0"/>
              <a:t>.</a:t>
            </a:r>
            <a:br>
              <a:rPr lang="de-DE" sz="2900" dirty="0"/>
            </a:br>
            <a:r>
              <a:rPr lang="de-DE" sz="2900" dirty="0"/>
              <a:t>Berechnung Gelenkkräfte und –</a:t>
            </a:r>
            <a:r>
              <a:rPr lang="de-DE" sz="2900" dirty="0" err="1"/>
              <a:t>momente</a:t>
            </a:r>
            <a:r>
              <a:rPr lang="de-DE" sz="2900" dirty="0"/>
              <a:t>.</a:t>
            </a:r>
            <a:endParaRPr lang="LID4096" sz="2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300DB0-02E0-499F-A2E0-DD1A4EE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45" y="1947608"/>
            <a:ext cx="1945677" cy="120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B8476-764F-4F53-8F9E-466C4E90B854}"/>
              </a:ext>
            </a:extLst>
          </p:cNvPr>
          <p:cNvSpPr txBox="1"/>
          <p:nvPr/>
        </p:nvSpPr>
        <p:spPr>
          <a:xfrm>
            <a:off x="1733393" y="3163397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E98B2A54-4D42-4D74-A73D-2404F75C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F6189B-DB4B-40C8-9CC3-1D0E3910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768" y="2648568"/>
            <a:ext cx="3059781" cy="3698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372C23-7216-4312-B90F-8402160C3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80" y="3355814"/>
            <a:ext cx="1285279" cy="36986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F01A34-88EC-4193-81D7-40E1FCD9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768" y="3806947"/>
            <a:ext cx="1933858" cy="3884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D51277A-1A2E-4580-9D5E-BFA1658DA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80" y="4778218"/>
            <a:ext cx="5283771" cy="36986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7B873A3-CCEA-4570-A9BC-D9F23681E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880" y="5282515"/>
            <a:ext cx="3397529" cy="417398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B675B7A-241B-4A90-AE48-0719FBDF29D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472972" y="5491214"/>
            <a:ext cx="3372908" cy="867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AA7BDC6-003F-4C2E-8CE7-D4A15103AB5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453559" y="4963150"/>
            <a:ext cx="392321" cy="4209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CD73772-E985-44B4-9824-26F87121BE1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674533" y="4001187"/>
            <a:ext cx="3151235" cy="1039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932D0AC-3095-4EBE-A0A5-AD62EF50D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768" y="4235033"/>
            <a:ext cx="5022145" cy="369865"/>
          </a:xfrm>
          <a:prstGeom prst="rect">
            <a:avLst/>
          </a:prstGeom>
        </p:spPr>
      </p:pic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5D2D20D-1745-45EA-A9AE-008DBFDA0B9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723210" y="4419966"/>
            <a:ext cx="1102558" cy="7513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1EA8ED8-4C6E-4272-A760-077BBF967CE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94000" y="3540746"/>
            <a:ext cx="4051880" cy="13526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DCC68E9B-342D-4C1D-A1DD-A02798E34A79}"/>
              </a:ext>
            </a:extLst>
          </p:cNvPr>
          <p:cNvSpPr/>
          <p:nvPr/>
        </p:nvSpPr>
        <p:spPr>
          <a:xfrm>
            <a:off x="2301240" y="3854556"/>
            <a:ext cx="132288" cy="372679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5B2B9830-AB0D-4BB8-9BF5-4FEFC2FE5958}"/>
              </a:ext>
            </a:extLst>
          </p:cNvPr>
          <p:cNvCxnSpPr>
            <a:cxnSpLocks/>
            <a:stCxn id="15" idx="1"/>
            <a:endCxn id="40" idx="1"/>
          </p:cNvCxnSpPr>
          <p:nvPr/>
        </p:nvCxnSpPr>
        <p:spPr>
          <a:xfrm flipH="1">
            <a:off x="2433528" y="2833500"/>
            <a:ext cx="4392240" cy="12073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A601A2-11EA-4245-93B7-C070767B2E48}"/>
              </a:ext>
            </a:extLst>
          </p:cNvPr>
          <p:cNvSpPr txBox="1"/>
          <p:nvPr/>
        </p:nvSpPr>
        <p:spPr>
          <a:xfrm>
            <a:off x="7020047" y="5756315"/>
            <a:ext cx="17395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Quelle: </a:t>
            </a:r>
            <a:r>
              <a:rPr lang="en-US" sz="700" dirty="0" err="1"/>
              <a:t>Roboterdynamik</a:t>
            </a:r>
            <a:r>
              <a:rPr lang="en-US" sz="700" dirty="0"/>
              <a:t>, </a:t>
            </a:r>
            <a:r>
              <a:rPr lang="en-US" sz="700" dirty="0" err="1"/>
              <a:t>Vorlesung</a:t>
            </a:r>
            <a:r>
              <a:rPr lang="en-US" sz="700" dirty="0"/>
              <a:t> 11</a:t>
            </a:r>
            <a:endParaRPr lang="LID4096" sz="700" dirty="0"/>
          </a:p>
        </p:txBody>
      </p:sp>
    </p:spTree>
    <p:extLst>
      <p:ext uri="{BB962C8B-B14F-4D97-AF65-F5344CB8AC3E}">
        <p14:creationId xmlns:p14="http://schemas.microsoft.com/office/powerpoint/2010/main" val="288230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-2152650" y="2326238"/>
            <a:ext cx="12192000" cy="1915337"/>
          </a:xfrm>
        </p:spPr>
        <p:txBody>
          <a:bodyPr/>
          <a:lstStyle/>
          <a:p>
            <a:pPr algn="ctr"/>
            <a:r>
              <a:rPr lang="de-DE" dirty="0"/>
              <a:t>Demo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7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AKTUELLER STAND</a:t>
            </a:r>
            <a:br>
              <a:rPr lang="de-DE" sz="3200" i="1" cap="none" dirty="0">
                <a:latin typeface="+mn-lt"/>
              </a:rPr>
            </a:br>
            <a:r>
              <a:rPr lang="de-DE" sz="2000" i="1" cap="none" dirty="0">
                <a:latin typeface="+mn-lt"/>
              </a:rPr>
              <a:t>Aufgabenstellung</a:t>
            </a:r>
          </a:p>
          <a:p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8FFAAF-E9A2-4F92-AAD4-CB586EF3BEF0}"/>
              </a:ext>
            </a:extLst>
          </p:cNvPr>
          <p:cNvSpPr txBox="1"/>
          <p:nvPr/>
        </p:nvSpPr>
        <p:spPr>
          <a:xfrm>
            <a:off x="1203329" y="2076819"/>
            <a:ext cx="7851774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Modellbildung des UR10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</a:t>
            </a:r>
            <a:r>
              <a:rPr lang="de-DE" dirty="0" err="1"/>
              <a:t>Armteile</a:t>
            </a:r>
            <a:r>
              <a:rPr lang="de-DE" dirty="0"/>
              <a:t> (</a:t>
            </a:r>
            <a:r>
              <a:rPr lang="de-DE" dirty="0" err="1"/>
              <a:t>step</a:t>
            </a:r>
            <a:r>
              <a:rPr lang="de-DE" dirty="0"/>
              <a:t>-Dateien)</a:t>
            </a:r>
          </a:p>
          <a:p>
            <a:pPr marL="742950" lvl="1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Abschätzung von Massen und </a:t>
            </a:r>
            <a:r>
              <a:rPr lang="de-DE" dirty="0" err="1"/>
              <a:t>Trägheiten</a:t>
            </a:r>
            <a:endParaRPr lang="de-DE" dirty="0"/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einer Bewegungssequenz (PTP) aus Beispielvideo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von Drehmomentverläufen der Antriebe (inverse Dynamik)</a:t>
            </a:r>
          </a:p>
          <a:p>
            <a:pPr marL="285750" indent="-28575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Vergleichsrechung</a:t>
            </a:r>
            <a:r>
              <a:rPr lang="de-DE" dirty="0"/>
              <a:t> mit Newton-Euler-Verfahren in </a:t>
            </a:r>
            <a:r>
              <a:rPr lang="de-DE" dirty="0" err="1"/>
              <a:t>matlab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CE10CEC-43F5-465C-9CCD-15A3824EA49A}"/>
              </a:ext>
            </a:extLst>
          </p:cNvPr>
          <p:cNvSpPr txBox="1"/>
          <p:nvPr/>
        </p:nvSpPr>
        <p:spPr>
          <a:xfrm>
            <a:off x="482601" y="2164715"/>
            <a:ext cx="1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64B32C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"/>
            </a:pPr>
            <a:r>
              <a:rPr lang="de-DE" sz="3200" dirty="0">
                <a:solidFill>
                  <a:srgbClr val="FFCB0E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8916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8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52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 err="1">
                <a:latin typeface="+mn-lt"/>
              </a:rPr>
              <a:t>step</a:t>
            </a:r>
            <a:r>
              <a:rPr lang="de-DE" sz="2000" i="1" cap="none" dirty="0">
                <a:latin typeface="+mn-lt"/>
              </a:rPr>
              <a:t> und </a:t>
            </a:r>
            <a:r>
              <a:rPr lang="de-DE" sz="2000" i="1" cap="none" dirty="0" err="1">
                <a:latin typeface="+mn-lt"/>
              </a:rPr>
              <a:t>urdf</a:t>
            </a:r>
            <a:r>
              <a:rPr lang="de-DE" sz="2000" i="1" cap="none" dirty="0">
                <a:latin typeface="+mn-lt"/>
              </a:rPr>
              <a:t>-Datei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(https://www.sg-automation.at/)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Konvertierung zu einzelnen </a:t>
            </a:r>
            <a:r>
              <a:rPr lang="de-DE" dirty="0" err="1"/>
              <a:t>step</a:t>
            </a:r>
            <a:r>
              <a:rPr lang="de-DE" dirty="0"/>
              <a:t>-Dateien der </a:t>
            </a:r>
            <a:r>
              <a:rPr lang="de-DE" dirty="0" err="1"/>
              <a:t>Armteile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mittels SolidWorks und </a:t>
            </a:r>
            <a:r>
              <a:rPr lang="de-DE" dirty="0" err="1"/>
              <a:t>Simscape</a:t>
            </a:r>
            <a:r>
              <a:rPr lang="de-DE" dirty="0"/>
              <a:t> Multibody Link Plugin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Zusätzlich Geometriedatei und XML-Datei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urdf</a:t>
            </a:r>
            <a:r>
              <a:rPr lang="de-DE" dirty="0"/>
              <a:t>-Datei des UR10 </a:t>
            </a:r>
            <a:r>
              <a:rPr lang="de-DE" sz="1600" i="1" dirty="0">
                <a:solidFill>
                  <a:schemeClr val="tx1"/>
                </a:solidFill>
              </a:rPr>
              <a:t>(https://github.com/PositronicsLab)</a:t>
            </a:r>
            <a:endParaRPr lang="de-DE" sz="1600" i="1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Importieren der </a:t>
            </a:r>
            <a:r>
              <a:rPr lang="de-DE" dirty="0" err="1"/>
              <a:t>urdf</a:t>
            </a:r>
            <a:r>
              <a:rPr lang="de-DE" dirty="0"/>
              <a:t>-Datei in </a:t>
            </a:r>
            <a:r>
              <a:rPr lang="de-DE" dirty="0" err="1"/>
              <a:t>Matlab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Einfügen der einzelnen </a:t>
            </a:r>
            <a:r>
              <a:rPr lang="de-DE" dirty="0" err="1"/>
              <a:t>step</a:t>
            </a:r>
            <a:r>
              <a:rPr lang="de-DE" dirty="0"/>
              <a:t>-Dateien (</a:t>
            </a:r>
            <a:r>
              <a:rPr lang="de-DE" dirty="0" err="1"/>
              <a:t>Armteile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Massen und </a:t>
            </a:r>
            <a:r>
              <a:rPr lang="de-DE" dirty="0" err="1"/>
              <a:t>Trägheiten</a:t>
            </a:r>
            <a:r>
              <a:rPr lang="de-DE" dirty="0"/>
              <a:t> aus Geometriedatei entnommen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FAFE4D3-4717-438F-B366-0E4BC9BD4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632" r="-2351" b="2256"/>
          <a:stretch/>
        </p:blipFill>
        <p:spPr>
          <a:xfrm>
            <a:off x="8324850" y="1803400"/>
            <a:ext cx="3270753" cy="46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825A92-80DF-424E-8795-32126FF3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3" t="22126" r="26269" b="10822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Integration eines </a:t>
            </a:r>
            <a:r>
              <a:rPr lang="de-DE" sz="2000" i="1" cap="none" dirty="0" err="1">
                <a:latin typeface="+mn-lt"/>
              </a:rPr>
              <a:t>Greifersystems</a:t>
            </a:r>
            <a:r>
              <a:rPr lang="de-DE" sz="2000" i="1" cap="none" dirty="0">
                <a:latin typeface="+mn-lt"/>
              </a:rPr>
              <a:t> und einer Roboter-Halterung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1" y="2053756"/>
            <a:ext cx="71170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einer Roboter-Halterung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Anpassung des Base-Koordinatensystems</a:t>
            </a:r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de-DE" dirty="0"/>
              <a:t>Download der </a:t>
            </a:r>
            <a:r>
              <a:rPr lang="de-DE" dirty="0" err="1"/>
              <a:t>step</a:t>
            </a:r>
            <a:r>
              <a:rPr lang="de-DE" dirty="0"/>
              <a:t>-Datei eines Greifers </a:t>
            </a:r>
            <a:r>
              <a:rPr lang="de-DE" sz="1600" i="1" dirty="0"/>
              <a:t>(</a:t>
            </a:r>
            <a:r>
              <a:rPr lang="de-DE" sz="1600" i="1" dirty="0">
                <a:hlinkClick r:id="rId2"/>
              </a:rPr>
              <a:t>https://www.traceparts.com</a:t>
            </a:r>
            <a:r>
              <a:rPr lang="de-DE" sz="1600" i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Konstruktion des </a:t>
            </a:r>
            <a:r>
              <a:rPr lang="de-DE" dirty="0" err="1"/>
              <a:t>Greifersystems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Werkzeug-Halterung als solider Block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Einfügen der zwei seitlichen Greifer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Zylinderstift als solider Block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7568027-1F47-41DA-90B4-705367D70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52" t="21386" r="25987" b="11080"/>
          <a:stretch/>
        </p:blipFill>
        <p:spPr>
          <a:xfrm>
            <a:off x="7601479" y="2146627"/>
            <a:ext cx="4182006" cy="40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5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Modellbildung des UR10</a:t>
            </a:r>
          </a:p>
          <a:p>
            <a:r>
              <a:rPr lang="de-DE" sz="2000" i="1" cap="none" dirty="0">
                <a:latin typeface="+mn-lt"/>
              </a:rPr>
              <a:t>Anpassung der Koordinatensysteme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1A13D5B-8693-4DA8-9667-0BA553FC0B5A}"/>
              </a:ext>
            </a:extLst>
          </p:cNvPr>
          <p:cNvSpPr txBox="1"/>
          <p:nvPr/>
        </p:nvSpPr>
        <p:spPr>
          <a:xfrm>
            <a:off x="406402" y="2053756"/>
            <a:ext cx="756602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Festlegung der Roboterkoordinatensysteme nach </a:t>
            </a:r>
            <a:r>
              <a:rPr lang="de-DE" dirty="0" err="1"/>
              <a:t>Denavit</a:t>
            </a:r>
            <a:r>
              <a:rPr lang="de-DE" dirty="0"/>
              <a:t>-Hartenberg-Konvention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Definition des TCP an Spitze eines Greifers </a:t>
            </a:r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BF69DF4B-2132-4AAB-97F1-94558EDA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80" y="1262156"/>
            <a:ext cx="3602840" cy="51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5B9902-512C-4887-8B02-38EFAF0C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272A07-693A-4742-97AC-00CB4ED2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 dirty="0"/>
              <a:t>WS 21/22  |  Gruppe 4  |  Schäfer, Lisa-Franziska / </a:t>
            </a:r>
            <a:r>
              <a:rPr lang="de-DE" sz="1000" dirty="0" err="1"/>
              <a:t>Kondratev</a:t>
            </a:r>
            <a:r>
              <a:rPr lang="de-DE" sz="1000" dirty="0"/>
              <a:t>, Semyon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4D26F-7842-4C34-A20F-08DEA65A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3BE1726-166C-4828-8E6C-2D49D99CD936}"/>
              </a:ext>
            </a:extLst>
          </p:cNvPr>
          <p:cNvSpPr txBox="1">
            <a:spLocks/>
          </p:cNvSpPr>
          <p:nvPr/>
        </p:nvSpPr>
        <p:spPr>
          <a:xfrm>
            <a:off x="406401" y="93027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7" rtl="0" eaLnBrk="1" latinLnBrk="0" hangingPunct="1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 cap="all" spc="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i="1" cap="none" dirty="0">
                <a:latin typeface="+mn-lt"/>
              </a:rPr>
              <a:t>Darstellung der Bewegungssequenz</a:t>
            </a:r>
          </a:p>
          <a:p>
            <a:br>
              <a:rPr lang="de-DE" sz="3200" i="1" cap="none" dirty="0">
                <a:latin typeface="+mn-lt"/>
              </a:rPr>
            </a:br>
            <a:endParaRPr lang="de-DE" sz="2000" i="1" dirty="0">
              <a:latin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7BE041-4AB5-4420-B954-05B492263396}"/>
              </a:ext>
            </a:extLst>
          </p:cNvPr>
          <p:cNvSpPr txBox="1"/>
          <p:nvPr/>
        </p:nvSpPr>
        <p:spPr>
          <a:xfrm>
            <a:off x="406401" y="5698350"/>
            <a:ext cx="1147174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		Start Position						Ziel Position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3D9FAC6-2F85-44A6-86E2-A9AC766A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9" t="14653" r="14900" b="15414"/>
          <a:stretch/>
        </p:blipFill>
        <p:spPr>
          <a:xfrm>
            <a:off x="406402" y="2039367"/>
            <a:ext cx="4926200" cy="3611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5BFC60-80BB-4CB9-A2F0-4FD0D19D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t="14521" r="14901" b="15545"/>
          <a:stretch/>
        </p:blipFill>
        <p:spPr>
          <a:xfrm>
            <a:off x="6753886" y="2036129"/>
            <a:ext cx="5029600" cy="3627661"/>
          </a:xfrm>
          <a:prstGeom prst="rect">
            <a:avLst/>
          </a:prstGeom>
        </p:spPr>
      </p:pic>
      <p:sp>
        <p:nvSpPr>
          <p:cNvPr id="14" name="Pfeil: eingekerbt nach rechts 13">
            <a:extLst>
              <a:ext uri="{FF2B5EF4-FFF2-40B4-BE49-F238E27FC236}">
                <a16:creationId xmlns:a16="http://schemas.microsoft.com/office/drawing/2014/main" id="{B354BB87-A1A0-45BD-A1E2-04137FB4E5CF}"/>
              </a:ext>
            </a:extLst>
          </p:cNvPr>
          <p:cNvSpPr/>
          <p:nvPr/>
        </p:nvSpPr>
        <p:spPr>
          <a:xfrm>
            <a:off x="5585988" y="3429000"/>
            <a:ext cx="986828" cy="650788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09094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Master 4x3 Hochschule Heilbronn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PT_HHN_16x9_DE_02.potx" id="{2AC1B5FE-E2EF-464A-AE9A-6144DCC24832}" vid="{E68E6C6E-6C71-4C90-B8D2-D9285002C9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CC204F3F191344D8AE62058E1B4FEDC" ma:contentTypeVersion="14" ma:contentTypeDescription="Ein neues Dokument erstellen." ma:contentTypeScope="" ma:versionID="77e76650874f562eb870e2a34af7c25b">
  <xsd:schema xmlns:xsd="http://www.w3.org/2001/XMLSchema" xmlns:xs="http://www.w3.org/2001/XMLSchema" xmlns:p="http://schemas.microsoft.com/office/2006/metadata/properties" xmlns:ns3="2a8fc212-75f7-42f0-948d-a27866643ca5" xmlns:ns4="17df97ab-8958-4a49-bc3b-ef313816d7e9" targetNamespace="http://schemas.microsoft.com/office/2006/metadata/properties" ma:root="true" ma:fieldsID="a2a24d93f4b55a42d94b19108c8cc9c4" ns3:_="" ns4:_="">
    <xsd:import namespace="2a8fc212-75f7-42f0-948d-a27866643ca5"/>
    <xsd:import namespace="17df97ab-8958-4a49-bc3b-ef313816d7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fc212-75f7-42f0-948d-a27866643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df97ab-8958-4a49-bc3b-ef313816d7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3C327C-1EFB-4D07-9907-5A7EA8944C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46A699-6378-41DC-AD24-D678FC1D08C2}">
  <ds:schemaRefs>
    <ds:schemaRef ds:uri="17df97ab-8958-4a49-bc3b-ef313816d7e9"/>
    <ds:schemaRef ds:uri="2a8fc212-75f7-42f0-948d-a27866643c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99064E-F253-4028-80BA-7344826E1C4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8fc212-75f7-42f0-948d-a27866643ca5"/>
    <ds:schemaRef ds:uri="http://purl.org/dc/elements/1.1/"/>
    <ds:schemaRef ds:uri="17df97ab-8958-4a49-bc3b-ef313816d7e9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</Template>
  <TotalTime>157</TotalTime>
  <Words>922</Words>
  <Application>Microsoft Office PowerPoint</Application>
  <PresentationFormat>Широкоэкранный</PresentationFormat>
  <Paragraphs>156</Paragraphs>
  <Slides>18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PowerPoint Master 4x3 Hochschule Heilbronn</vt:lpstr>
      <vt:lpstr>Ausgewählte Kapitel Robotik    ZwischenPräsentation der  Praktischen Arbeit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Ausgabe von Drehmomentverläufen der antriebe (inverse dynamik)</vt:lpstr>
      <vt:lpstr>Vergleichrechnung mit newton-euler-verfahren. Ergebnisse </vt:lpstr>
      <vt:lpstr>Vergleichrechnung mit newton-euler-verfahreN. Berechnung der kinematik</vt:lpstr>
      <vt:lpstr>Vergleichrechnung mit newton-euler-verfahreN. Berechnung Gelenkkräfte und –momente.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Darstellung menschlicher Akteure in einer Game-Engine</dc:title>
  <dc:creator>Adrian Auer</dc:creator>
  <cp:lastModifiedBy>exdestruction</cp:lastModifiedBy>
  <cp:revision>48</cp:revision>
  <dcterms:created xsi:type="dcterms:W3CDTF">2021-03-31T06:24:36Z</dcterms:created>
  <dcterms:modified xsi:type="dcterms:W3CDTF">2022-02-21T14:16:24Z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0x010100ECC204F3F191344D8AE62058E1B4FEDC</vt:lpwstr>
  </property>
</Properties>
</file>